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3" r:id="rId7"/>
    <p:sldId id="262" r:id="rId8"/>
    <p:sldId id="264" r:id="rId9"/>
    <p:sldId id="265" r:id="rId10"/>
    <p:sldId id="266" r:id="rId11"/>
    <p:sldId id="267" r:id="rId12"/>
    <p:sldId id="268" r:id="rId13"/>
    <p:sldId id="269" r:id="rId14"/>
    <p:sldId id="257" r:id="rId15"/>
    <p:sldId id="270" r:id="rId16"/>
    <p:sldId id="271" r:id="rId17"/>
    <p:sldId id="273" r:id="rId18"/>
    <p:sldId id="274" r:id="rId19"/>
    <p:sldId id="272"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3C7-0EDA-4760-9B38-69C014325E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5233B1-7751-45C5-9BC6-26888953E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F42F27-03E5-40D3-8C4D-E5200EB9A9EC}"/>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7226DB52-0A2C-41D5-9602-C29972DB0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E420C-7F10-4E82-9CCC-90B2C273E599}"/>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17907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7DB9-3CC4-4FA6-ABF9-34A31E8BD5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A888B8-2291-45A0-B276-4C72AE602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C4BE5-E1A6-4CB8-BAEE-084EBD4B519E}"/>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A224BEE8-DDA7-4964-A75C-EA8C34A9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3ECEC-7F62-4715-BEB8-F81A9AF04181}"/>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197427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17400-0021-4E89-8A3E-AE41410BA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C5067-307F-4483-B2BE-A7CA05B13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6244A-8A09-4C2B-9F5E-C3EF72C74EA7}"/>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2D34C87E-F9CF-4DB3-B676-6CEFD4C44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7081-2CB8-4BD6-9EFF-CCEFC44604DB}"/>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309256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DBE0-D949-4871-AE0D-7CD1BA4E7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F1427-7B23-48E7-8A83-D045A67E5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07BB9-D38F-4BF7-B36B-DE96F7BD6DB7}"/>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0FF44545-01C6-4082-B9D2-DB212CF2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720EC-65A6-4410-8691-7FA882E3562F}"/>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25374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0B9-7DB2-4A23-9D09-9839446CA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71AC8-7EE9-4B71-B796-0EE492254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5431F-FB9C-4846-A47B-08BF18555216}"/>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480BDE7B-307C-46EA-B470-92597FDF9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C5175-DF42-4454-AC8A-FA67193F759A}"/>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36070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B12F-A9A5-4F38-A73B-7676F5F3B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B6D40-39BA-40E5-B6CB-A4D589232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09BB9-3495-49EE-9EFD-FA48BB104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F7431-A966-4B28-BECB-167EE43AD186}"/>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6" name="Footer Placeholder 5">
            <a:extLst>
              <a:ext uri="{FF2B5EF4-FFF2-40B4-BE49-F238E27FC236}">
                <a16:creationId xmlns:a16="http://schemas.microsoft.com/office/drawing/2014/main" id="{B7D7C249-0100-43E7-BA33-81A1BE6A5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B6B10-42EB-4673-991E-B4BAFB1968E5}"/>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174865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BE75-AB44-4942-B126-DD8FA559B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965F7-627D-42A6-A28C-7A9824873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B88821-583A-4BEF-9C44-BD1DD2F33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D2C73D-1D63-4B99-8778-3AF5A43A2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FA7AB-AFB7-48FB-84D9-7FBB64E32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E8FEB-C0A3-42FD-8D93-8998206CCECC}"/>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8" name="Footer Placeholder 7">
            <a:extLst>
              <a:ext uri="{FF2B5EF4-FFF2-40B4-BE49-F238E27FC236}">
                <a16:creationId xmlns:a16="http://schemas.microsoft.com/office/drawing/2014/main" id="{623784EB-437A-4DB6-A531-4CF9E50D1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D7686F-A092-49F9-B1A9-45F59B9CCFFC}"/>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5994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7CEE-6573-4B0A-B623-85BBA85D0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633AA-E5C4-4EE9-A6AD-2864FBE7B843}"/>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4" name="Footer Placeholder 3">
            <a:extLst>
              <a:ext uri="{FF2B5EF4-FFF2-40B4-BE49-F238E27FC236}">
                <a16:creationId xmlns:a16="http://schemas.microsoft.com/office/drawing/2014/main" id="{010461DF-B7E2-4C33-8080-D1BAB7A2C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92086-91DD-4916-BB67-CE5EDF270A67}"/>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64054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65C53-78E3-4431-BF05-461BD819706C}"/>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3" name="Footer Placeholder 2">
            <a:extLst>
              <a:ext uri="{FF2B5EF4-FFF2-40B4-BE49-F238E27FC236}">
                <a16:creationId xmlns:a16="http://schemas.microsoft.com/office/drawing/2014/main" id="{D3581C3D-FA95-49A8-A8E3-05B2E1B00C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A1A60-9152-4147-BB47-09308A14AB33}"/>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45058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21A3-21DA-4035-BCE4-245373565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F0D63-2CB6-44D1-ADD9-EA7820BF3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D837E-9103-42DC-B24F-21BBBA7A5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FF685-F539-4BE4-A752-8B7D078089C9}"/>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6" name="Footer Placeholder 5">
            <a:extLst>
              <a:ext uri="{FF2B5EF4-FFF2-40B4-BE49-F238E27FC236}">
                <a16:creationId xmlns:a16="http://schemas.microsoft.com/office/drawing/2014/main" id="{EA6EEF8D-5E71-4E05-8790-9C6639481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509FB-95EE-485B-B8A2-3919657E9C86}"/>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36640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ED32-40CB-420F-B9CB-E9AD3467E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2BAC61-098A-4E36-951A-D7AE39552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D7DD44-3EC7-447B-B3DF-47853F0FA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D5E3-2DC7-4C3B-B487-D755FB9CDE61}"/>
              </a:ext>
            </a:extLst>
          </p:cNvPr>
          <p:cNvSpPr>
            <a:spLocks noGrp="1"/>
          </p:cNvSpPr>
          <p:nvPr>
            <p:ph type="dt" sz="half" idx="10"/>
          </p:nvPr>
        </p:nvSpPr>
        <p:spPr/>
        <p:txBody>
          <a:bodyPr/>
          <a:lstStyle/>
          <a:p>
            <a:fld id="{3ACF31A1-5CB3-46AA-9894-87DE8E664E47}" type="datetimeFigureOut">
              <a:rPr lang="en-US" smtClean="0"/>
              <a:t>6/27/2020</a:t>
            </a:fld>
            <a:endParaRPr lang="en-US"/>
          </a:p>
        </p:txBody>
      </p:sp>
      <p:sp>
        <p:nvSpPr>
          <p:cNvPr id="6" name="Footer Placeholder 5">
            <a:extLst>
              <a:ext uri="{FF2B5EF4-FFF2-40B4-BE49-F238E27FC236}">
                <a16:creationId xmlns:a16="http://schemas.microsoft.com/office/drawing/2014/main" id="{2219FE09-1654-4994-98A5-179EBA529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34A0C-57EA-4649-BE61-49C71A2D235B}"/>
              </a:ext>
            </a:extLst>
          </p:cNvPr>
          <p:cNvSpPr>
            <a:spLocks noGrp="1"/>
          </p:cNvSpPr>
          <p:nvPr>
            <p:ph type="sldNum" sz="quarter" idx="12"/>
          </p:nvPr>
        </p:nvSpPr>
        <p:spPr/>
        <p:txBody>
          <a:bodyPr/>
          <a:lstStyle/>
          <a:p>
            <a:fld id="{9C98EFEC-2C1A-4B86-B326-FB39A58D9E73}" type="slidenum">
              <a:rPr lang="en-US" smtClean="0"/>
              <a:t>‹#›</a:t>
            </a:fld>
            <a:endParaRPr lang="en-US"/>
          </a:p>
        </p:txBody>
      </p:sp>
    </p:spTree>
    <p:extLst>
      <p:ext uri="{BB962C8B-B14F-4D97-AF65-F5344CB8AC3E}">
        <p14:creationId xmlns:p14="http://schemas.microsoft.com/office/powerpoint/2010/main" val="186196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6BE89-DA10-472B-B1C1-2EC63379B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80855-D490-4C05-9647-5718DD561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79B34-2A8D-45A6-993C-D3EAB5E61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F31A1-5CB3-46AA-9894-87DE8E664E47}" type="datetimeFigureOut">
              <a:rPr lang="en-US" smtClean="0"/>
              <a:t>6/27/2020</a:t>
            </a:fld>
            <a:endParaRPr lang="en-US"/>
          </a:p>
        </p:txBody>
      </p:sp>
      <p:sp>
        <p:nvSpPr>
          <p:cNvPr id="5" name="Footer Placeholder 4">
            <a:extLst>
              <a:ext uri="{FF2B5EF4-FFF2-40B4-BE49-F238E27FC236}">
                <a16:creationId xmlns:a16="http://schemas.microsoft.com/office/drawing/2014/main" id="{D20C41BA-D6EC-4EE6-9CBE-259AD9640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2AD20D-144E-475D-A735-2DFB79972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8EFEC-2C1A-4B86-B326-FB39A58D9E73}" type="slidenum">
              <a:rPr lang="en-US" smtClean="0"/>
              <a:t>‹#›</a:t>
            </a:fld>
            <a:endParaRPr lang="en-US"/>
          </a:p>
        </p:txBody>
      </p:sp>
    </p:spTree>
    <p:extLst>
      <p:ext uri="{BB962C8B-B14F-4D97-AF65-F5344CB8AC3E}">
        <p14:creationId xmlns:p14="http://schemas.microsoft.com/office/powerpoint/2010/main" val="1458297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end-times-prophecy.org/ecumenism-trinity.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40741F-038D-431D-B91B-4510DC07EA1A}"/>
              </a:ext>
            </a:extLst>
          </p:cNvPr>
          <p:cNvSpPr/>
          <p:nvPr/>
        </p:nvSpPr>
        <p:spPr>
          <a:xfrm>
            <a:off x="3446921" y="2697924"/>
            <a:ext cx="4874411" cy="369332"/>
          </a:xfrm>
          <a:prstGeom prst="rect">
            <a:avLst/>
          </a:prstGeom>
        </p:spPr>
        <p:txBody>
          <a:bodyPr wrap="none">
            <a:spAutoFit/>
          </a:bodyPr>
          <a:lstStyle/>
          <a:p>
            <a:r>
              <a:rPr lang="en-US" dirty="0">
                <a:latin typeface="Arial" panose="020B0604020202020204" pitchFamily="34" charset="0"/>
              </a:rPr>
              <a:t>THE SUNDAY REST BILL AND THE TRINITY</a:t>
            </a:r>
            <a:endParaRPr lang="en-US" dirty="0"/>
          </a:p>
        </p:txBody>
      </p:sp>
    </p:spTree>
    <p:extLst>
      <p:ext uri="{BB962C8B-B14F-4D97-AF65-F5344CB8AC3E}">
        <p14:creationId xmlns:p14="http://schemas.microsoft.com/office/powerpoint/2010/main" val="105665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FE9B9-2946-4307-89AC-9809FBE9D726}"/>
              </a:ext>
            </a:extLst>
          </p:cNvPr>
          <p:cNvPicPr>
            <a:picLocks noChangeAspect="1"/>
          </p:cNvPicPr>
          <p:nvPr/>
        </p:nvPicPr>
        <p:blipFill>
          <a:blip r:embed="rId2"/>
          <a:stretch>
            <a:fillRect/>
          </a:stretch>
        </p:blipFill>
        <p:spPr>
          <a:xfrm>
            <a:off x="348873" y="0"/>
            <a:ext cx="12192000" cy="5463764"/>
          </a:xfrm>
          <a:prstGeom prst="rect">
            <a:avLst/>
          </a:prstGeom>
        </p:spPr>
      </p:pic>
      <p:sp>
        <p:nvSpPr>
          <p:cNvPr id="3" name="Rectangle 2">
            <a:extLst>
              <a:ext uri="{FF2B5EF4-FFF2-40B4-BE49-F238E27FC236}">
                <a16:creationId xmlns:a16="http://schemas.microsoft.com/office/drawing/2014/main" id="{427E57E9-8F78-4CF6-A97D-B393FF87FE6C}"/>
              </a:ext>
            </a:extLst>
          </p:cNvPr>
          <p:cNvSpPr/>
          <p:nvPr/>
        </p:nvSpPr>
        <p:spPr>
          <a:xfrm>
            <a:off x="2716888" y="6488668"/>
            <a:ext cx="4795608" cy="369332"/>
          </a:xfrm>
          <a:prstGeom prst="rect">
            <a:avLst/>
          </a:prstGeom>
        </p:spPr>
        <p:txBody>
          <a:bodyPr wrap="none">
            <a:spAutoFit/>
          </a:bodyPr>
          <a:lstStyle/>
          <a:p>
            <a:r>
              <a:rPr lang="en-US" dirty="0"/>
              <a:t>https://ucatholic.com/saints/holy-trinity-sunday/</a:t>
            </a:r>
          </a:p>
        </p:txBody>
      </p:sp>
    </p:spTree>
    <p:extLst>
      <p:ext uri="{BB962C8B-B14F-4D97-AF65-F5344CB8AC3E}">
        <p14:creationId xmlns:p14="http://schemas.microsoft.com/office/powerpoint/2010/main" val="193374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7FF26-92AB-4A7B-8888-F3D815DB7697}"/>
              </a:ext>
            </a:extLst>
          </p:cNvPr>
          <p:cNvPicPr>
            <a:picLocks noChangeAspect="1"/>
          </p:cNvPicPr>
          <p:nvPr/>
        </p:nvPicPr>
        <p:blipFill>
          <a:blip r:embed="rId2"/>
          <a:stretch>
            <a:fillRect/>
          </a:stretch>
        </p:blipFill>
        <p:spPr>
          <a:xfrm>
            <a:off x="668840" y="607160"/>
            <a:ext cx="11144250" cy="581025"/>
          </a:xfrm>
          <a:prstGeom prst="rect">
            <a:avLst/>
          </a:prstGeom>
        </p:spPr>
      </p:pic>
      <p:pic>
        <p:nvPicPr>
          <p:cNvPr id="3" name="Picture 2">
            <a:extLst>
              <a:ext uri="{FF2B5EF4-FFF2-40B4-BE49-F238E27FC236}">
                <a16:creationId xmlns:a16="http://schemas.microsoft.com/office/drawing/2014/main" id="{421A84D9-82FC-495E-BB1F-0D241DA92182}"/>
              </a:ext>
            </a:extLst>
          </p:cNvPr>
          <p:cNvPicPr>
            <a:picLocks noChangeAspect="1"/>
          </p:cNvPicPr>
          <p:nvPr/>
        </p:nvPicPr>
        <p:blipFill>
          <a:blip r:embed="rId3"/>
          <a:stretch>
            <a:fillRect/>
          </a:stretch>
        </p:blipFill>
        <p:spPr>
          <a:xfrm>
            <a:off x="1854123" y="1587074"/>
            <a:ext cx="7524750" cy="3438525"/>
          </a:xfrm>
          <a:prstGeom prst="rect">
            <a:avLst/>
          </a:prstGeom>
        </p:spPr>
      </p:pic>
      <p:sp>
        <p:nvSpPr>
          <p:cNvPr id="4" name="Rectangle 3">
            <a:extLst>
              <a:ext uri="{FF2B5EF4-FFF2-40B4-BE49-F238E27FC236}">
                <a16:creationId xmlns:a16="http://schemas.microsoft.com/office/drawing/2014/main" id="{CD5619AB-FB7F-4071-AD4A-73BB689E11B5}"/>
              </a:ext>
            </a:extLst>
          </p:cNvPr>
          <p:cNvSpPr/>
          <p:nvPr/>
        </p:nvSpPr>
        <p:spPr>
          <a:xfrm>
            <a:off x="1537009" y="6384292"/>
            <a:ext cx="9117981" cy="369332"/>
          </a:xfrm>
          <a:prstGeom prst="rect">
            <a:avLst/>
          </a:prstGeom>
        </p:spPr>
        <p:txBody>
          <a:bodyPr wrap="square">
            <a:spAutoFit/>
          </a:bodyPr>
          <a:lstStyle/>
          <a:p>
            <a:r>
              <a:rPr lang="en-US" dirty="0"/>
              <a:t>https://www.catholicculture.org/culture/liturgicalyear/calendar/day.cfm?date=2020-06-07</a:t>
            </a:r>
          </a:p>
        </p:txBody>
      </p:sp>
    </p:spTree>
    <p:extLst>
      <p:ext uri="{BB962C8B-B14F-4D97-AF65-F5344CB8AC3E}">
        <p14:creationId xmlns:p14="http://schemas.microsoft.com/office/powerpoint/2010/main" val="145338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BF8B3-2EBD-417C-83AF-29F595EAFA63}"/>
              </a:ext>
            </a:extLst>
          </p:cNvPr>
          <p:cNvSpPr/>
          <p:nvPr/>
        </p:nvSpPr>
        <p:spPr>
          <a:xfrm>
            <a:off x="2969941" y="2661568"/>
            <a:ext cx="6096000" cy="1200329"/>
          </a:xfrm>
          <a:prstGeom prst="rect">
            <a:avLst/>
          </a:prstGeom>
        </p:spPr>
        <p:txBody>
          <a:bodyPr>
            <a:spAutoFit/>
          </a:bodyPr>
          <a:lstStyle/>
          <a:p>
            <a:r>
              <a:rPr lang="en-US" dirty="0"/>
              <a:t>And what are all the churches uniting on today? THE TRINITY! Take a look at our </a:t>
            </a:r>
            <a:r>
              <a:rPr lang="en-US" dirty="0">
                <a:hlinkClick r:id="rId2"/>
              </a:rPr>
              <a:t>ECUMENICAL GOD OF ROME</a:t>
            </a:r>
            <a:r>
              <a:rPr lang="en-US" dirty="0"/>
              <a:t> page for more information on that. So Rome is uniting all the churches on it's Trinity god ready for the mark to be enforced!</a:t>
            </a:r>
          </a:p>
        </p:txBody>
      </p:sp>
    </p:spTree>
    <p:extLst>
      <p:ext uri="{BB962C8B-B14F-4D97-AF65-F5344CB8AC3E}">
        <p14:creationId xmlns:p14="http://schemas.microsoft.com/office/powerpoint/2010/main" val="64026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DF1627-6371-4782-9BCE-4ACA31410D4C}"/>
              </a:ext>
            </a:extLst>
          </p:cNvPr>
          <p:cNvSpPr>
            <a:spLocks noChangeArrowheads="1"/>
          </p:cNvSpPr>
          <p:nvPr/>
        </p:nvSpPr>
        <p:spPr bwMode="auto">
          <a:xfrm>
            <a:off x="1853782" y="798307"/>
            <a:ext cx="776704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We can all see the ecumenical movement that is being pushed now, how the churches are coming together and uniting back with the Roman Catholic Church. Now many of these churches will tell you openly that there are still differences between them. So the question is, what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'glue' that brings these churches together in unity? Take a look at the following quotes: </a:t>
            </a:r>
          </a:p>
        </p:txBody>
      </p:sp>
      <p:pic>
        <p:nvPicPr>
          <p:cNvPr id="1026" name="Picture 2" descr="Ecumenism Trinit">
            <a:extLst>
              <a:ext uri="{FF2B5EF4-FFF2-40B4-BE49-F238E27FC236}">
                <a16:creationId xmlns:a16="http://schemas.microsoft.com/office/drawing/2014/main" id="{61F58CBB-4463-4ADA-A2A9-6939A7395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762" y="2962254"/>
            <a:ext cx="4873082" cy="296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3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A59AA-546F-4C43-9E55-EF0C5D097218}"/>
              </a:ext>
            </a:extLst>
          </p:cNvPr>
          <p:cNvPicPr>
            <a:picLocks noChangeAspect="1"/>
          </p:cNvPicPr>
          <p:nvPr/>
        </p:nvPicPr>
        <p:blipFill>
          <a:blip r:embed="rId2"/>
          <a:stretch>
            <a:fillRect/>
          </a:stretch>
        </p:blipFill>
        <p:spPr>
          <a:xfrm>
            <a:off x="609600" y="95621"/>
            <a:ext cx="10972800" cy="895350"/>
          </a:xfrm>
          <a:prstGeom prst="rect">
            <a:avLst/>
          </a:prstGeom>
        </p:spPr>
      </p:pic>
      <p:pic>
        <p:nvPicPr>
          <p:cNvPr id="3" name="Picture 2">
            <a:extLst>
              <a:ext uri="{FF2B5EF4-FFF2-40B4-BE49-F238E27FC236}">
                <a16:creationId xmlns:a16="http://schemas.microsoft.com/office/drawing/2014/main" id="{B73872CD-07DB-42D4-A60D-791559405710}"/>
              </a:ext>
            </a:extLst>
          </p:cNvPr>
          <p:cNvPicPr>
            <a:picLocks noChangeAspect="1"/>
          </p:cNvPicPr>
          <p:nvPr/>
        </p:nvPicPr>
        <p:blipFill>
          <a:blip r:embed="rId3"/>
          <a:stretch>
            <a:fillRect/>
          </a:stretch>
        </p:blipFill>
        <p:spPr>
          <a:xfrm>
            <a:off x="1214437" y="1128217"/>
            <a:ext cx="9763125" cy="1323975"/>
          </a:xfrm>
          <a:prstGeom prst="rect">
            <a:avLst/>
          </a:prstGeom>
        </p:spPr>
      </p:pic>
      <p:pic>
        <p:nvPicPr>
          <p:cNvPr id="4" name="Picture 3">
            <a:extLst>
              <a:ext uri="{FF2B5EF4-FFF2-40B4-BE49-F238E27FC236}">
                <a16:creationId xmlns:a16="http://schemas.microsoft.com/office/drawing/2014/main" id="{EE101DC2-4A27-46AF-AC1A-4582C5C46992}"/>
              </a:ext>
            </a:extLst>
          </p:cNvPr>
          <p:cNvPicPr>
            <a:picLocks noChangeAspect="1"/>
          </p:cNvPicPr>
          <p:nvPr/>
        </p:nvPicPr>
        <p:blipFill>
          <a:blip r:embed="rId4"/>
          <a:stretch>
            <a:fillRect/>
          </a:stretch>
        </p:blipFill>
        <p:spPr>
          <a:xfrm>
            <a:off x="771152" y="2712299"/>
            <a:ext cx="5623731" cy="3783504"/>
          </a:xfrm>
          <a:prstGeom prst="rect">
            <a:avLst/>
          </a:prstGeom>
        </p:spPr>
      </p:pic>
      <p:sp>
        <p:nvSpPr>
          <p:cNvPr id="5" name="Rectangle 4">
            <a:extLst>
              <a:ext uri="{FF2B5EF4-FFF2-40B4-BE49-F238E27FC236}">
                <a16:creationId xmlns:a16="http://schemas.microsoft.com/office/drawing/2014/main" id="{439E06E0-6DFB-4EA9-813F-5BFF5E8798C6}"/>
              </a:ext>
            </a:extLst>
          </p:cNvPr>
          <p:cNvSpPr/>
          <p:nvPr/>
        </p:nvSpPr>
        <p:spPr>
          <a:xfrm>
            <a:off x="6947065" y="2940420"/>
            <a:ext cx="4255325" cy="2677656"/>
          </a:xfrm>
          <a:prstGeom prst="rect">
            <a:avLst/>
          </a:prstGeom>
        </p:spPr>
        <p:txBody>
          <a:bodyPr wrap="square">
            <a:spAutoFit/>
          </a:bodyPr>
          <a:lstStyle/>
          <a:p>
            <a:r>
              <a:rPr lang="en-US" sz="2400" dirty="0"/>
              <a:t>Vatican City, Jan 18, 2014 / 12:06 pm MT ().- Pope Francis met this week with members of an ecumenical delegation of Finnish Lutherans, encouraging them to work towards unity among all Christians.</a:t>
            </a:r>
          </a:p>
        </p:txBody>
      </p:sp>
      <p:sp>
        <p:nvSpPr>
          <p:cNvPr id="6" name="Rectangle 5">
            <a:extLst>
              <a:ext uri="{FF2B5EF4-FFF2-40B4-BE49-F238E27FC236}">
                <a16:creationId xmlns:a16="http://schemas.microsoft.com/office/drawing/2014/main" id="{6F4E59BB-3693-488F-AD75-5F66AF2B087C}"/>
              </a:ext>
            </a:extLst>
          </p:cNvPr>
          <p:cNvSpPr/>
          <p:nvPr/>
        </p:nvSpPr>
        <p:spPr>
          <a:xfrm>
            <a:off x="6999721" y="5783138"/>
            <a:ext cx="4582679" cy="646331"/>
          </a:xfrm>
          <a:prstGeom prst="rect">
            <a:avLst/>
          </a:prstGeom>
        </p:spPr>
        <p:txBody>
          <a:bodyPr wrap="square">
            <a:spAutoFit/>
          </a:bodyPr>
          <a:lstStyle/>
          <a:p>
            <a:r>
              <a:rPr lang="en-US" dirty="0"/>
              <a:t>"Pope Francis says that ecumenism is a spiritual process rooted in the trinity."</a:t>
            </a:r>
          </a:p>
        </p:txBody>
      </p:sp>
    </p:spTree>
    <p:extLst>
      <p:ext uri="{BB962C8B-B14F-4D97-AF65-F5344CB8AC3E}">
        <p14:creationId xmlns:p14="http://schemas.microsoft.com/office/powerpoint/2010/main" val="197744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9F8B2E-99B1-4078-9959-FA2FE34FC3F9}"/>
              </a:ext>
            </a:extLst>
          </p:cNvPr>
          <p:cNvSpPr/>
          <p:nvPr/>
        </p:nvSpPr>
        <p:spPr>
          <a:xfrm>
            <a:off x="2423532" y="2551837"/>
            <a:ext cx="6096000" cy="1754326"/>
          </a:xfrm>
          <a:prstGeom prst="rect">
            <a:avLst/>
          </a:prstGeom>
        </p:spPr>
        <p:txBody>
          <a:bodyPr>
            <a:spAutoFit/>
          </a:bodyPr>
          <a:lstStyle/>
          <a:p>
            <a:r>
              <a:rPr lang="en-US" i="1" dirty="0"/>
              <a:t>"Does </a:t>
            </a:r>
            <a:r>
              <a:rPr lang="en-US" i="1" u="sng" dirty="0"/>
              <a:t>Trinitarian reflection play a significant role in ecumenical dialogue</a:t>
            </a:r>
            <a:r>
              <a:rPr lang="en-US" i="1" dirty="0"/>
              <a:t>? ... David Fergusson shows </a:t>
            </a:r>
            <a:r>
              <a:rPr lang="en-US" b="1" i="1" dirty="0"/>
              <a:t>how the agreement of Christians regarding the doctrine of the trinity</a:t>
            </a:r>
            <a:r>
              <a:rPr lang="en-US" i="1" dirty="0"/>
              <a:t> has stimulated efforts to extend this agreement to other areas of faith and practice (doctrinal, liturgical, and moral) informed by Trinitarian reflection."</a:t>
            </a:r>
            <a:r>
              <a:rPr lang="en-US" dirty="0"/>
              <a:t> (The Oxford Handbook of the Trinity)</a:t>
            </a:r>
          </a:p>
        </p:txBody>
      </p:sp>
      <p:sp>
        <p:nvSpPr>
          <p:cNvPr id="3" name="Rectangle 2">
            <a:extLst>
              <a:ext uri="{FF2B5EF4-FFF2-40B4-BE49-F238E27FC236}">
                <a16:creationId xmlns:a16="http://schemas.microsoft.com/office/drawing/2014/main" id="{5582F401-9C51-4F26-917A-6E0294309044}"/>
              </a:ext>
            </a:extLst>
          </p:cNvPr>
          <p:cNvSpPr/>
          <p:nvPr/>
        </p:nvSpPr>
        <p:spPr>
          <a:xfrm>
            <a:off x="594731" y="6328537"/>
            <a:ext cx="11385395" cy="369332"/>
          </a:xfrm>
          <a:prstGeom prst="rect">
            <a:avLst/>
          </a:prstGeom>
        </p:spPr>
        <p:txBody>
          <a:bodyPr wrap="square">
            <a:spAutoFit/>
          </a:bodyPr>
          <a:lstStyle/>
          <a:p>
            <a:r>
              <a:rPr lang="en-US" dirty="0"/>
              <a:t>https://www.oxfordhandbooks.com/view/10.1093/oxfordhb/9780199557813.001.0001/oxfordhb-9780199557813-e-1</a:t>
            </a:r>
          </a:p>
        </p:txBody>
      </p:sp>
      <p:pic>
        <p:nvPicPr>
          <p:cNvPr id="4" name="Picture 3">
            <a:extLst>
              <a:ext uri="{FF2B5EF4-FFF2-40B4-BE49-F238E27FC236}">
                <a16:creationId xmlns:a16="http://schemas.microsoft.com/office/drawing/2014/main" id="{20AD5596-50B8-424B-A695-7F322651B8E7}"/>
              </a:ext>
            </a:extLst>
          </p:cNvPr>
          <p:cNvPicPr>
            <a:picLocks noChangeAspect="1"/>
          </p:cNvPicPr>
          <p:nvPr/>
        </p:nvPicPr>
        <p:blipFill>
          <a:blip r:embed="rId2"/>
          <a:stretch>
            <a:fillRect/>
          </a:stretch>
        </p:blipFill>
        <p:spPr>
          <a:xfrm>
            <a:off x="1077370" y="160131"/>
            <a:ext cx="6067425" cy="1190625"/>
          </a:xfrm>
          <a:prstGeom prst="rect">
            <a:avLst/>
          </a:prstGeom>
        </p:spPr>
      </p:pic>
    </p:spTree>
    <p:extLst>
      <p:ext uri="{BB962C8B-B14F-4D97-AF65-F5344CB8AC3E}">
        <p14:creationId xmlns:p14="http://schemas.microsoft.com/office/powerpoint/2010/main" val="413227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771CC-06E7-470E-A693-B5370FA8BEC6}"/>
              </a:ext>
            </a:extLst>
          </p:cNvPr>
          <p:cNvSpPr/>
          <p:nvPr/>
        </p:nvSpPr>
        <p:spPr>
          <a:xfrm>
            <a:off x="2746917" y="2538904"/>
            <a:ext cx="6096000" cy="1200329"/>
          </a:xfrm>
          <a:prstGeom prst="rect">
            <a:avLst/>
          </a:prstGeom>
        </p:spPr>
        <p:txBody>
          <a:bodyPr>
            <a:spAutoFit/>
          </a:bodyPr>
          <a:lstStyle/>
          <a:p>
            <a:r>
              <a:rPr lang="en-US" i="1" dirty="0"/>
              <a:t>"The </a:t>
            </a:r>
            <a:r>
              <a:rPr lang="en-US" i="1" u="sng" dirty="0"/>
              <a:t>central </a:t>
            </a:r>
            <a:r>
              <a:rPr lang="en-US" b="1" i="1" u="sng" dirty="0"/>
              <a:t>ecumenical importance</a:t>
            </a:r>
            <a:r>
              <a:rPr lang="en-US" i="1" u="sng" dirty="0"/>
              <a:t> of the doctrine of the Trinity</a:t>
            </a:r>
            <a:r>
              <a:rPr lang="en-US" i="1" dirty="0"/>
              <a:t> has become increasingly recognized in recent years."</a:t>
            </a:r>
            <a:r>
              <a:rPr lang="en-US" dirty="0"/>
              <a:t> (MATTHIAS HAUDEL, professor of theology at Munster Protestant Theological University, Germany) </a:t>
            </a:r>
          </a:p>
        </p:txBody>
      </p:sp>
      <p:pic>
        <p:nvPicPr>
          <p:cNvPr id="3" name="Picture 2">
            <a:extLst>
              <a:ext uri="{FF2B5EF4-FFF2-40B4-BE49-F238E27FC236}">
                <a16:creationId xmlns:a16="http://schemas.microsoft.com/office/drawing/2014/main" id="{566AC4A0-0698-4B5F-9A74-72600AF1976C}"/>
              </a:ext>
            </a:extLst>
          </p:cNvPr>
          <p:cNvPicPr>
            <a:picLocks noChangeAspect="1"/>
          </p:cNvPicPr>
          <p:nvPr/>
        </p:nvPicPr>
        <p:blipFill>
          <a:blip r:embed="rId2"/>
          <a:stretch>
            <a:fillRect/>
          </a:stretch>
        </p:blipFill>
        <p:spPr>
          <a:xfrm>
            <a:off x="1338726" y="505987"/>
            <a:ext cx="8128659" cy="1028700"/>
          </a:xfrm>
          <a:prstGeom prst="rect">
            <a:avLst/>
          </a:prstGeom>
        </p:spPr>
      </p:pic>
      <p:sp>
        <p:nvSpPr>
          <p:cNvPr id="4" name="Rectangle 3">
            <a:extLst>
              <a:ext uri="{FF2B5EF4-FFF2-40B4-BE49-F238E27FC236}">
                <a16:creationId xmlns:a16="http://schemas.microsoft.com/office/drawing/2014/main" id="{29636388-E3A1-4765-8897-BC093CA09365}"/>
              </a:ext>
            </a:extLst>
          </p:cNvPr>
          <p:cNvSpPr/>
          <p:nvPr/>
        </p:nvSpPr>
        <p:spPr>
          <a:xfrm>
            <a:off x="1174594" y="6167347"/>
            <a:ext cx="10489581" cy="369332"/>
          </a:xfrm>
          <a:prstGeom prst="rect">
            <a:avLst/>
          </a:prstGeom>
        </p:spPr>
        <p:txBody>
          <a:bodyPr wrap="square">
            <a:spAutoFit/>
          </a:bodyPr>
          <a:lstStyle/>
          <a:p>
            <a:r>
              <a:rPr lang="en-US" dirty="0"/>
              <a:t>https://www.questia.com/library/journal/1G1-81111085/the-relation-between-trinity-and-ecclesiology-as-an</a:t>
            </a:r>
          </a:p>
        </p:txBody>
      </p:sp>
    </p:spTree>
    <p:extLst>
      <p:ext uri="{BB962C8B-B14F-4D97-AF65-F5344CB8AC3E}">
        <p14:creationId xmlns:p14="http://schemas.microsoft.com/office/powerpoint/2010/main" val="162773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585153-B02D-46DD-8C69-B418C5B93284}"/>
              </a:ext>
            </a:extLst>
          </p:cNvPr>
          <p:cNvSpPr/>
          <p:nvPr/>
        </p:nvSpPr>
        <p:spPr>
          <a:xfrm>
            <a:off x="3048000" y="3105835"/>
            <a:ext cx="6096000" cy="646331"/>
          </a:xfrm>
          <a:prstGeom prst="rect">
            <a:avLst/>
          </a:prstGeom>
        </p:spPr>
        <p:txBody>
          <a:bodyPr>
            <a:spAutoFit/>
          </a:bodyPr>
          <a:lstStyle/>
          <a:p>
            <a:r>
              <a:rPr lang="en-US" dirty="0"/>
              <a:t>The "Global Christian Forum" states that </a:t>
            </a:r>
            <a:r>
              <a:rPr lang="en-US" u="sng" dirty="0"/>
              <a:t>to be part of their ecumenical movement</a:t>
            </a:r>
            <a:r>
              <a:rPr lang="en-US" dirty="0"/>
              <a:t>, you need to </a:t>
            </a:r>
            <a:r>
              <a:rPr lang="en-US" i="1" dirty="0"/>
              <a:t>"</a:t>
            </a:r>
            <a:r>
              <a:rPr lang="en-US" b="1" i="1" dirty="0"/>
              <a:t>confess the triune god</a:t>
            </a:r>
            <a:r>
              <a:rPr lang="en-US" i="1" dirty="0"/>
              <a:t>"</a:t>
            </a:r>
            <a:endParaRPr lang="en-US" dirty="0"/>
          </a:p>
        </p:txBody>
      </p:sp>
      <p:pic>
        <p:nvPicPr>
          <p:cNvPr id="3" name="Picture 2">
            <a:extLst>
              <a:ext uri="{FF2B5EF4-FFF2-40B4-BE49-F238E27FC236}">
                <a16:creationId xmlns:a16="http://schemas.microsoft.com/office/drawing/2014/main" id="{922040F1-D992-4800-A6BC-48CFB19E1A27}"/>
              </a:ext>
            </a:extLst>
          </p:cNvPr>
          <p:cNvPicPr>
            <a:picLocks noChangeAspect="1"/>
          </p:cNvPicPr>
          <p:nvPr/>
        </p:nvPicPr>
        <p:blipFill>
          <a:blip r:embed="rId2"/>
          <a:stretch>
            <a:fillRect/>
          </a:stretch>
        </p:blipFill>
        <p:spPr>
          <a:xfrm>
            <a:off x="735167" y="0"/>
            <a:ext cx="7153275" cy="1428750"/>
          </a:xfrm>
          <a:prstGeom prst="rect">
            <a:avLst/>
          </a:prstGeom>
        </p:spPr>
      </p:pic>
      <p:sp>
        <p:nvSpPr>
          <p:cNvPr id="4" name="Rectangle 3">
            <a:extLst>
              <a:ext uri="{FF2B5EF4-FFF2-40B4-BE49-F238E27FC236}">
                <a16:creationId xmlns:a16="http://schemas.microsoft.com/office/drawing/2014/main" id="{291D455F-D2C0-444F-A6DF-F07CAEC99C47}"/>
              </a:ext>
            </a:extLst>
          </p:cNvPr>
          <p:cNvSpPr/>
          <p:nvPr/>
        </p:nvSpPr>
        <p:spPr>
          <a:xfrm>
            <a:off x="3389669" y="6165954"/>
            <a:ext cx="5211940" cy="369332"/>
          </a:xfrm>
          <a:prstGeom prst="rect">
            <a:avLst/>
          </a:prstGeom>
        </p:spPr>
        <p:txBody>
          <a:bodyPr wrap="none">
            <a:spAutoFit/>
          </a:bodyPr>
          <a:lstStyle/>
          <a:p>
            <a:r>
              <a:rPr lang="en-US" dirty="0"/>
              <a:t>http://www.globalchristianforum.org/statement.html</a:t>
            </a:r>
          </a:p>
        </p:txBody>
      </p:sp>
    </p:spTree>
    <p:extLst>
      <p:ext uri="{BB962C8B-B14F-4D97-AF65-F5344CB8AC3E}">
        <p14:creationId xmlns:p14="http://schemas.microsoft.com/office/powerpoint/2010/main" val="195180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95FD5-524F-4A3F-AB78-155994B9A76A}"/>
              </a:ext>
            </a:extLst>
          </p:cNvPr>
          <p:cNvSpPr/>
          <p:nvPr/>
        </p:nvSpPr>
        <p:spPr>
          <a:xfrm>
            <a:off x="8073483" y="2695240"/>
            <a:ext cx="2921620" cy="2062103"/>
          </a:xfrm>
          <a:prstGeom prst="rect">
            <a:avLst/>
          </a:prstGeom>
        </p:spPr>
        <p:txBody>
          <a:bodyPr wrap="square">
            <a:spAutoFit/>
          </a:bodyPr>
          <a:lstStyle/>
          <a:p>
            <a:r>
              <a:rPr lang="en-US" sz="3200" dirty="0"/>
              <a:t>"The Trinity calls us to solidarity with others" (Pope Francis)</a:t>
            </a:r>
          </a:p>
        </p:txBody>
      </p:sp>
      <p:pic>
        <p:nvPicPr>
          <p:cNvPr id="3" name="Picture 2">
            <a:extLst>
              <a:ext uri="{FF2B5EF4-FFF2-40B4-BE49-F238E27FC236}">
                <a16:creationId xmlns:a16="http://schemas.microsoft.com/office/drawing/2014/main" id="{879ADA07-6CCB-4F00-9E87-ED5A924DF159}"/>
              </a:ext>
            </a:extLst>
          </p:cNvPr>
          <p:cNvPicPr>
            <a:picLocks noChangeAspect="1"/>
          </p:cNvPicPr>
          <p:nvPr/>
        </p:nvPicPr>
        <p:blipFill>
          <a:blip r:embed="rId2"/>
          <a:stretch>
            <a:fillRect/>
          </a:stretch>
        </p:blipFill>
        <p:spPr>
          <a:xfrm>
            <a:off x="1205261" y="196656"/>
            <a:ext cx="9982200" cy="866775"/>
          </a:xfrm>
          <a:prstGeom prst="rect">
            <a:avLst/>
          </a:prstGeom>
        </p:spPr>
      </p:pic>
      <p:pic>
        <p:nvPicPr>
          <p:cNvPr id="4" name="Picture 3">
            <a:extLst>
              <a:ext uri="{FF2B5EF4-FFF2-40B4-BE49-F238E27FC236}">
                <a16:creationId xmlns:a16="http://schemas.microsoft.com/office/drawing/2014/main" id="{C7FEAF93-4D56-4EFE-B421-906A703E7D43}"/>
              </a:ext>
            </a:extLst>
          </p:cNvPr>
          <p:cNvPicPr>
            <a:picLocks noChangeAspect="1"/>
          </p:cNvPicPr>
          <p:nvPr/>
        </p:nvPicPr>
        <p:blipFill>
          <a:blip r:embed="rId3"/>
          <a:stretch>
            <a:fillRect/>
          </a:stretch>
        </p:blipFill>
        <p:spPr>
          <a:xfrm>
            <a:off x="0" y="1481460"/>
            <a:ext cx="7036258" cy="4495387"/>
          </a:xfrm>
          <a:prstGeom prst="rect">
            <a:avLst/>
          </a:prstGeom>
        </p:spPr>
      </p:pic>
      <p:sp>
        <p:nvSpPr>
          <p:cNvPr id="5" name="Rectangle 4">
            <a:extLst>
              <a:ext uri="{FF2B5EF4-FFF2-40B4-BE49-F238E27FC236}">
                <a16:creationId xmlns:a16="http://schemas.microsoft.com/office/drawing/2014/main" id="{B28B1444-7F13-4843-BAA9-26FD3957D6DA}"/>
              </a:ext>
            </a:extLst>
          </p:cNvPr>
          <p:cNvSpPr/>
          <p:nvPr/>
        </p:nvSpPr>
        <p:spPr>
          <a:xfrm>
            <a:off x="1059366" y="6204486"/>
            <a:ext cx="10816682" cy="369332"/>
          </a:xfrm>
          <a:prstGeom prst="rect">
            <a:avLst/>
          </a:prstGeom>
        </p:spPr>
        <p:txBody>
          <a:bodyPr wrap="square">
            <a:spAutoFit/>
          </a:bodyPr>
          <a:lstStyle/>
          <a:p>
            <a:r>
              <a:rPr lang="en-US" dirty="0"/>
              <a:t>https://www.catholicnewsagency.com/news/holy-trinity-calls-us-to-solidarity-with-others-pope-says-76821</a:t>
            </a:r>
          </a:p>
        </p:txBody>
      </p:sp>
    </p:spTree>
    <p:extLst>
      <p:ext uri="{BB962C8B-B14F-4D97-AF65-F5344CB8AC3E}">
        <p14:creationId xmlns:p14="http://schemas.microsoft.com/office/powerpoint/2010/main" val="242677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DFBFD-B5C2-4371-B603-40D2787F7268}"/>
              </a:ext>
            </a:extLst>
          </p:cNvPr>
          <p:cNvSpPr/>
          <p:nvPr/>
        </p:nvSpPr>
        <p:spPr>
          <a:xfrm>
            <a:off x="2170771" y="1228405"/>
            <a:ext cx="7850458" cy="2308324"/>
          </a:xfrm>
          <a:prstGeom prst="rect">
            <a:avLst/>
          </a:prstGeom>
        </p:spPr>
        <p:txBody>
          <a:bodyPr wrap="square">
            <a:spAutoFit/>
          </a:bodyPr>
          <a:lstStyle/>
          <a:p>
            <a:r>
              <a:rPr lang="en-US" dirty="0"/>
              <a:t>Now attached to the Sunday law bill in Ohio, we find the following exemption ... </a:t>
            </a:r>
            <a:r>
              <a:rPr lang="en-US" i="1" dirty="0"/>
              <a:t>"The proviso of the Sunday law </a:t>
            </a:r>
            <a:r>
              <a:rPr lang="en-US" i="1" u="sng" dirty="0"/>
              <a:t>exempts those only who conscientiously observe the seventh day of the week as the Sabbath</a:t>
            </a:r>
            <a:r>
              <a:rPr lang="en-US" i="1" dirty="0"/>
              <a:t>."</a:t>
            </a:r>
            <a:r>
              <a:rPr lang="en-US" dirty="0"/>
              <a:t> (Arguments on the Breckinridge Sunday Bill, [see source above]). So 7th day Sabbath keepers would be exempt. </a:t>
            </a:r>
            <a:r>
              <a:rPr lang="en-US" b="1" dirty="0"/>
              <a:t>But those who deny the trinity would be punished!</a:t>
            </a:r>
            <a:r>
              <a:rPr lang="en-US" dirty="0"/>
              <a:t> Do you see the deception of Rome? Is this going to factor into the coming Sunday law? We will see. But the fact shows that this is not just about the Sunday law, as the trinity god of Rome is closely connected to it.</a:t>
            </a:r>
          </a:p>
        </p:txBody>
      </p:sp>
    </p:spTree>
    <p:extLst>
      <p:ext uri="{BB962C8B-B14F-4D97-AF65-F5344CB8AC3E}">
        <p14:creationId xmlns:p14="http://schemas.microsoft.com/office/powerpoint/2010/main" val="17475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0FB89-6523-478D-96DD-308DB3DE62C3}"/>
              </a:ext>
            </a:extLst>
          </p:cNvPr>
          <p:cNvPicPr>
            <a:picLocks noChangeAspect="1"/>
          </p:cNvPicPr>
          <p:nvPr/>
        </p:nvPicPr>
        <p:blipFill>
          <a:blip r:embed="rId2"/>
          <a:stretch>
            <a:fillRect/>
          </a:stretch>
        </p:blipFill>
        <p:spPr>
          <a:xfrm>
            <a:off x="575086" y="2478973"/>
            <a:ext cx="4534197" cy="2568041"/>
          </a:xfrm>
          <a:prstGeom prst="rect">
            <a:avLst/>
          </a:prstGeom>
        </p:spPr>
      </p:pic>
      <p:pic>
        <p:nvPicPr>
          <p:cNvPr id="6" name="Picture 5">
            <a:extLst>
              <a:ext uri="{FF2B5EF4-FFF2-40B4-BE49-F238E27FC236}">
                <a16:creationId xmlns:a16="http://schemas.microsoft.com/office/drawing/2014/main" id="{A665A725-31CA-4C04-BE8A-B2DBE38BC4BE}"/>
              </a:ext>
            </a:extLst>
          </p:cNvPr>
          <p:cNvPicPr>
            <a:picLocks noChangeAspect="1"/>
          </p:cNvPicPr>
          <p:nvPr/>
        </p:nvPicPr>
        <p:blipFill>
          <a:blip r:embed="rId3"/>
          <a:stretch>
            <a:fillRect/>
          </a:stretch>
        </p:blipFill>
        <p:spPr>
          <a:xfrm>
            <a:off x="0" y="183572"/>
            <a:ext cx="2600325" cy="838200"/>
          </a:xfrm>
          <a:prstGeom prst="rect">
            <a:avLst/>
          </a:prstGeom>
        </p:spPr>
      </p:pic>
      <p:pic>
        <p:nvPicPr>
          <p:cNvPr id="7" name="Picture 6">
            <a:extLst>
              <a:ext uri="{FF2B5EF4-FFF2-40B4-BE49-F238E27FC236}">
                <a16:creationId xmlns:a16="http://schemas.microsoft.com/office/drawing/2014/main" id="{AE71C39B-E23F-40B6-98B8-7DA3E6BEB0B2}"/>
              </a:ext>
            </a:extLst>
          </p:cNvPr>
          <p:cNvPicPr>
            <a:picLocks noChangeAspect="1"/>
          </p:cNvPicPr>
          <p:nvPr/>
        </p:nvPicPr>
        <p:blipFill>
          <a:blip r:embed="rId4"/>
          <a:stretch>
            <a:fillRect/>
          </a:stretch>
        </p:blipFill>
        <p:spPr>
          <a:xfrm>
            <a:off x="5429250" y="602672"/>
            <a:ext cx="6762750" cy="6096000"/>
          </a:xfrm>
          <a:prstGeom prst="rect">
            <a:avLst/>
          </a:prstGeom>
        </p:spPr>
      </p:pic>
    </p:spTree>
    <p:extLst>
      <p:ext uri="{BB962C8B-B14F-4D97-AF65-F5344CB8AC3E}">
        <p14:creationId xmlns:p14="http://schemas.microsoft.com/office/powerpoint/2010/main" val="19390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DE138-6744-4910-A0B2-A524DD6EB184}"/>
              </a:ext>
            </a:extLst>
          </p:cNvPr>
          <p:cNvSpPr/>
          <p:nvPr/>
        </p:nvSpPr>
        <p:spPr>
          <a:xfrm>
            <a:off x="1462668" y="1525464"/>
            <a:ext cx="9266663" cy="3416320"/>
          </a:xfrm>
          <a:prstGeom prst="rect">
            <a:avLst/>
          </a:prstGeom>
        </p:spPr>
        <p:txBody>
          <a:bodyPr wrap="square">
            <a:spAutoFit/>
          </a:bodyPr>
          <a:lstStyle/>
          <a:p>
            <a:r>
              <a:rPr lang="en-US" i="1" dirty="0"/>
              <a:t>"Now what more was ever required by the papacy, and all phases of the old order of things, than is thus brought within the meaning of the national Constitution by this decision? What more was ever required by the papacy itself than that "the Christian religion" should be the national religion; </a:t>
            </a:r>
            <a:r>
              <a:rPr lang="en-US" i="1" u="sng" dirty="0"/>
              <a:t>that the discipline of the Church should be maintained by the civil power</a:t>
            </a:r>
            <a:r>
              <a:rPr lang="en-US" i="1" dirty="0"/>
              <a:t>; that </a:t>
            </a:r>
            <a:r>
              <a:rPr lang="en-US" b="1" i="1" dirty="0"/>
              <a:t>the religious test oath should be applied to all</a:t>
            </a:r>
            <a:r>
              <a:rPr lang="en-US" i="1" dirty="0"/>
              <a:t>; that the public should be taxed for the support of religion and religious worship; </a:t>
            </a:r>
            <a:r>
              <a:rPr lang="en-US" b="1" i="1" dirty="0"/>
              <a:t>that there should be </a:t>
            </a:r>
            <a:r>
              <a:rPr lang="en-US" b="1" i="1" u="sng" dirty="0"/>
              <a:t>required</a:t>
            </a:r>
            <a:r>
              <a:rPr lang="en-US" b="1" i="1" dirty="0"/>
              <a:t> a belief in the doctrine of the Trinity</a:t>
            </a:r>
            <a:r>
              <a:rPr lang="en-US" i="1" dirty="0"/>
              <a:t>, and the inspiration of the "Holy Scriptures of the Old and New Testament;" that the guilt of 'blasphemy' should be visited upon everyone who should speak or act 'in contempt of the religion professed by almost the whole community;' and that </a:t>
            </a:r>
            <a:r>
              <a:rPr lang="en-US" i="1" u="sng" dirty="0"/>
              <a:t>everybody should be required by law to observe Sunday</a:t>
            </a:r>
            <a:r>
              <a:rPr lang="en-US" i="1" dirty="0"/>
              <a:t>? Indeed, what more than this could be required or even desired by the most absolute religious despotism that could be imagined?"</a:t>
            </a:r>
            <a:r>
              <a:rPr lang="en-US" dirty="0"/>
              <a:t> (</a:t>
            </a:r>
            <a:r>
              <a:rPr lang="en-US" dirty="0" err="1"/>
              <a:t>A.T.Jones</a:t>
            </a:r>
            <a:r>
              <a:rPr lang="en-US" dirty="0"/>
              <a:t>, Ecclesiastical Empire, pp.837-838)</a:t>
            </a:r>
          </a:p>
        </p:txBody>
      </p:sp>
    </p:spTree>
    <p:extLst>
      <p:ext uri="{BB962C8B-B14F-4D97-AF65-F5344CB8AC3E}">
        <p14:creationId xmlns:p14="http://schemas.microsoft.com/office/powerpoint/2010/main" val="117665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9E55E-692E-470C-B759-1B52C5FDA1B3}"/>
              </a:ext>
            </a:extLst>
          </p:cNvPr>
          <p:cNvSpPr/>
          <p:nvPr/>
        </p:nvSpPr>
        <p:spPr>
          <a:xfrm>
            <a:off x="3048000" y="2551837"/>
            <a:ext cx="6096000" cy="1477328"/>
          </a:xfrm>
          <a:prstGeom prst="rect">
            <a:avLst/>
          </a:prstGeom>
        </p:spPr>
        <p:txBody>
          <a:bodyPr>
            <a:spAutoFit/>
          </a:bodyPr>
          <a:lstStyle/>
          <a:p>
            <a:r>
              <a:rPr lang="en-US" dirty="0"/>
              <a:t>Remember, you can be a "Saturday keeper" and still be worshipping the beast by accepting the mark </a:t>
            </a:r>
            <a:r>
              <a:rPr lang="en-US" b="1" dirty="0"/>
              <a:t>OR</a:t>
            </a:r>
            <a:r>
              <a:rPr lang="en-US" dirty="0"/>
              <a:t> name, </a:t>
            </a:r>
            <a:r>
              <a:rPr lang="en-US" b="1" dirty="0"/>
              <a:t>OR</a:t>
            </a:r>
            <a:r>
              <a:rPr lang="en-US" dirty="0"/>
              <a:t> number of the beast. It is imperative that we stand on the truth of God's Word, and NOT follow the teachings of men. Let us be followers of Jesus Christ, not man!</a:t>
            </a:r>
          </a:p>
        </p:txBody>
      </p:sp>
    </p:spTree>
    <p:extLst>
      <p:ext uri="{BB962C8B-B14F-4D97-AF65-F5344CB8AC3E}">
        <p14:creationId xmlns:p14="http://schemas.microsoft.com/office/powerpoint/2010/main" val="8076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464A2E-3C78-465F-8961-D37442F2F70B}"/>
              </a:ext>
            </a:extLst>
          </p:cNvPr>
          <p:cNvSpPr/>
          <p:nvPr/>
        </p:nvSpPr>
        <p:spPr>
          <a:xfrm>
            <a:off x="3048000" y="4503300"/>
            <a:ext cx="6096000" cy="1754326"/>
          </a:xfrm>
          <a:prstGeom prst="rect">
            <a:avLst/>
          </a:prstGeom>
        </p:spPr>
        <p:txBody>
          <a:bodyPr>
            <a:spAutoFit/>
          </a:bodyPr>
          <a:lstStyle/>
          <a:p>
            <a:r>
              <a:rPr lang="en-US" dirty="0">
                <a:latin typeface="Arial" panose="020B0604020202020204" pitchFamily="34" charset="0"/>
              </a:rPr>
              <a:t>"It will also be noticed that this 'league' [The International Sunday Observance League] </a:t>
            </a:r>
            <a:r>
              <a:rPr lang="en-US" b="1" dirty="0">
                <a:latin typeface="Arial" panose="020B0604020202020204" pitchFamily="34" charset="0"/>
              </a:rPr>
              <a:t>has other plans besides </a:t>
            </a:r>
            <a:r>
              <a:rPr lang="en-US" dirty="0">
                <a:latin typeface="Arial" panose="020B0604020202020204" pitchFamily="34" charset="0"/>
              </a:rPr>
              <a:t>the</a:t>
            </a:r>
            <a:r>
              <a:rPr lang="en-US" b="1" dirty="0">
                <a:latin typeface="Arial" panose="020B0604020202020204" pitchFamily="34" charset="0"/>
              </a:rPr>
              <a:t> </a:t>
            </a:r>
            <a:r>
              <a:rPr lang="en-US" dirty="0">
                <a:latin typeface="Arial" panose="020B0604020202020204" pitchFamily="34" charset="0"/>
              </a:rPr>
              <a:t>intention to prosecute those who will not bow to their man-made Sabbath. </a:t>
            </a:r>
            <a:r>
              <a:rPr lang="en-US" b="1" dirty="0">
                <a:latin typeface="Arial" panose="020B0604020202020204" pitchFamily="34" charset="0"/>
              </a:rPr>
              <a:t>Perhaps they will prosecute those who do not believe in the Trinity.“</a:t>
            </a:r>
          </a:p>
          <a:p>
            <a:r>
              <a:rPr lang="en-US" dirty="0">
                <a:latin typeface="Arial" panose="020B0604020202020204" pitchFamily="34" charset="0"/>
              </a:rPr>
              <a:t>(Review and Herald, Nov.20, 1894, Vol.71, No.46, p.730 </a:t>
            </a:r>
            <a:endParaRPr lang="en-US" dirty="0"/>
          </a:p>
        </p:txBody>
      </p:sp>
      <p:pic>
        <p:nvPicPr>
          <p:cNvPr id="3" name="Picture 2">
            <a:extLst>
              <a:ext uri="{FF2B5EF4-FFF2-40B4-BE49-F238E27FC236}">
                <a16:creationId xmlns:a16="http://schemas.microsoft.com/office/drawing/2014/main" id="{F5E61679-3BDD-49B2-84EB-BCB17C277188}"/>
              </a:ext>
            </a:extLst>
          </p:cNvPr>
          <p:cNvPicPr>
            <a:picLocks noChangeAspect="1"/>
          </p:cNvPicPr>
          <p:nvPr/>
        </p:nvPicPr>
        <p:blipFill>
          <a:blip r:embed="rId2"/>
          <a:stretch>
            <a:fillRect/>
          </a:stretch>
        </p:blipFill>
        <p:spPr>
          <a:xfrm>
            <a:off x="273083" y="0"/>
            <a:ext cx="11400508" cy="3755461"/>
          </a:xfrm>
          <a:prstGeom prst="rect">
            <a:avLst/>
          </a:prstGeom>
        </p:spPr>
      </p:pic>
      <p:sp>
        <p:nvSpPr>
          <p:cNvPr id="4" name="Rectangle 3">
            <a:extLst>
              <a:ext uri="{FF2B5EF4-FFF2-40B4-BE49-F238E27FC236}">
                <a16:creationId xmlns:a16="http://schemas.microsoft.com/office/drawing/2014/main" id="{3C9FB58E-5DFB-4BF0-9B1E-D4480D13AC3F}"/>
              </a:ext>
            </a:extLst>
          </p:cNvPr>
          <p:cNvSpPr/>
          <p:nvPr/>
        </p:nvSpPr>
        <p:spPr>
          <a:xfrm>
            <a:off x="540634" y="3960103"/>
            <a:ext cx="3751540" cy="338554"/>
          </a:xfrm>
          <a:prstGeom prst="rect">
            <a:avLst/>
          </a:prstGeom>
        </p:spPr>
        <p:txBody>
          <a:bodyPr wrap="none">
            <a:spAutoFit/>
          </a:bodyPr>
          <a:lstStyle/>
          <a:p>
            <a:pPr lvl="0"/>
            <a:r>
              <a:rPr lang="en-US" sz="1600" b="1" dirty="0">
                <a:solidFill>
                  <a:prstClr val="black"/>
                </a:solidFill>
              </a:rPr>
              <a:t>And what did our church pioneers say? ... </a:t>
            </a:r>
          </a:p>
        </p:txBody>
      </p:sp>
    </p:spTree>
    <p:extLst>
      <p:ext uri="{BB962C8B-B14F-4D97-AF65-F5344CB8AC3E}">
        <p14:creationId xmlns:p14="http://schemas.microsoft.com/office/powerpoint/2010/main" val="32747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F65645-D8E0-478A-A81B-621BE98F4C4A}"/>
              </a:ext>
            </a:extLst>
          </p:cNvPr>
          <p:cNvSpPr/>
          <p:nvPr/>
        </p:nvSpPr>
        <p:spPr>
          <a:xfrm>
            <a:off x="2769220" y="1913315"/>
            <a:ext cx="6096000" cy="2585323"/>
          </a:xfrm>
          <a:prstGeom prst="rect">
            <a:avLst/>
          </a:prstGeom>
        </p:spPr>
        <p:txBody>
          <a:bodyPr>
            <a:spAutoFit/>
          </a:bodyPr>
          <a:lstStyle/>
          <a:p>
            <a:r>
              <a:rPr lang="en-US" dirty="0">
                <a:latin typeface="Arial" panose="020B0604020202020204" pitchFamily="34" charset="0"/>
              </a:rPr>
              <a:t>We all know that Sunday laws are on the statute books of America, and many Seventh-day Adventists are waiting for the Sunday law to be enforced in fulfillment of the mark of the beast in Revelation 13. But what the majority of Seventh-day Adventists don't realize, is that </a:t>
            </a:r>
            <a:r>
              <a:rPr lang="en-US" b="1" dirty="0">
                <a:latin typeface="Arial" panose="020B0604020202020204" pitchFamily="34" charset="0"/>
              </a:rPr>
              <a:t>attached</a:t>
            </a:r>
            <a:r>
              <a:rPr lang="en-US" dirty="0">
                <a:latin typeface="Arial" panose="020B0604020202020204" pitchFamily="34" charset="0"/>
              </a:rPr>
              <a:t> to the Sunday law bills was another 'religious' </a:t>
            </a:r>
            <a:r>
              <a:rPr lang="en-US" b="1" dirty="0">
                <a:latin typeface="Arial" panose="020B0604020202020204" pitchFamily="34" charset="0"/>
              </a:rPr>
              <a:t>law concerning the Trinity.</a:t>
            </a:r>
            <a:r>
              <a:rPr lang="en-US" dirty="0">
                <a:latin typeface="Arial" panose="020B0604020202020204" pitchFamily="34" charset="0"/>
              </a:rPr>
              <a:t> Take a look at the following concerning the Breckinridge Bill, of which </a:t>
            </a:r>
            <a:r>
              <a:rPr lang="en-US" dirty="0" err="1">
                <a:latin typeface="Arial" panose="020B0604020202020204" pitchFamily="34" charset="0"/>
              </a:rPr>
              <a:t>A.T.Jones</a:t>
            </a:r>
            <a:r>
              <a:rPr lang="en-US" dirty="0">
                <a:latin typeface="Arial" panose="020B0604020202020204" pitchFamily="34" charset="0"/>
              </a:rPr>
              <a:t> and other Adventist leaders spoke against:</a:t>
            </a:r>
            <a:endParaRPr lang="en-US" dirty="0"/>
          </a:p>
        </p:txBody>
      </p:sp>
    </p:spTree>
    <p:extLst>
      <p:ext uri="{BB962C8B-B14F-4D97-AF65-F5344CB8AC3E}">
        <p14:creationId xmlns:p14="http://schemas.microsoft.com/office/powerpoint/2010/main" val="56341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CD36FF-05C5-4A58-A4D9-EEBD37EC6048}"/>
              </a:ext>
            </a:extLst>
          </p:cNvPr>
          <p:cNvSpPr/>
          <p:nvPr/>
        </p:nvSpPr>
        <p:spPr>
          <a:xfrm>
            <a:off x="2613102" y="1719059"/>
            <a:ext cx="6096000" cy="2862322"/>
          </a:xfrm>
          <a:prstGeom prst="rect">
            <a:avLst/>
          </a:prstGeom>
        </p:spPr>
        <p:txBody>
          <a:bodyPr>
            <a:spAutoFit/>
          </a:bodyPr>
          <a:lstStyle/>
          <a:p>
            <a:r>
              <a:rPr lang="en-US" dirty="0">
                <a:latin typeface="Arial" panose="020B0604020202020204" pitchFamily="34" charset="0"/>
              </a:rPr>
              <a:t>"Be it enacted by the Senate and House of Representatives of the United States of America in Congress assembled, That </a:t>
            </a:r>
            <a:r>
              <a:rPr lang="en-US" b="1" dirty="0">
                <a:latin typeface="Arial" panose="020B0604020202020204" pitchFamily="34" charset="0"/>
              </a:rPr>
              <a:t>it shall be unlawful </a:t>
            </a:r>
            <a:r>
              <a:rPr lang="en-US" dirty="0">
                <a:latin typeface="Arial" panose="020B0604020202020204" pitchFamily="34" charset="0"/>
              </a:rPr>
              <a:t>for any person or corporation, or </a:t>
            </a:r>
            <a:r>
              <a:rPr lang="en-US" dirty="0" err="1">
                <a:latin typeface="Arial" panose="020B0604020202020204" pitchFamily="34" charset="0"/>
              </a:rPr>
              <a:t>employe</a:t>
            </a:r>
            <a:r>
              <a:rPr lang="en-US" dirty="0">
                <a:latin typeface="Arial" panose="020B0604020202020204" pitchFamily="34" charset="0"/>
              </a:rPr>
              <a:t> of any person or corporation in the District of Columbia, </a:t>
            </a:r>
            <a:r>
              <a:rPr lang="en-US" b="1" dirty="0">
                <a:latin typeface="Arial" panose="020B0604020202020204" pitchFamily="34" charset="0"/>
              </a:rPr>
              <a:t>to perform any secular labor or business,</a:t>
            </a:r>
            <a:r>
              <a:rPr lang="en-US" dirty="0">
                <a:latin typeface="Arial" panose="020B0604020202020204" pitchFamily="34" charset="0"/>
              </a:rPr>
              <a:t> or to cause the same to be performed by any person in their employment </a:t>
            </a:r>
            <a:r>
              <a:rPr lang="en-US" b="1" dirty="0">
                <a:latin typeface="Arial" panose="020B0604020202020204" pitchFamily="34" charset="0"/>
              </a:rPr>
              <a:t>on Sunday</a:t>
            </a:r>
            <a:r>
              <a:rPr lang="en-US" dirty="0">
                <a:latin typeface="Arial" panose="020B0604020202020204" pitchFamily="34" charset="0"/>
              </a:rPr>
              <a:t>, except works of necessity or mercy; nor shall it be lawful for any person or corporation to receive pay for labor or services performed or rendered in violation of this act ...."</a:t>
            </a:r>
            <a:endParaRPr lang="en-US" dirty="0"/>
          </a:p>
        </p:txBody>
      </p:sp>
    </p:spTree>
    <p:extLst>
      <p:ext uri="{BB962C8B-B14F-4D97-AF65-F5344CB8AC3E}">
        <p14:creationId xmlns:p14="http://schemas.microsoft.com/office/powerpoint/2010/main" val="339666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626741-6FCF-409B-93BD-84CB2BB6896C}"/>
              </a:ext>
            </a:extLst>
          </p:cNvPr>
          <p:cNvSpPr/>
          <p:nvPr/>
        </p:nvSpPr>
        <p:spPr>
          <a:xfrm>
            <a:off x="2085279" y="1582340"/>
            <a:ext cx="8731405" cy="3693319"/>
          </a:xfrm>
          <a:prstGeom prst="rect">
            <a:avLst/>
          </a:prstGeom>
        </p:spPr>
        <p:txBody>
          <a:bodyPr wrap="square">
            <a:spAutoFit/>
          </a:bodyPr>
          <a:lstStyle/>
          <a:p>
            <a:r>
              <a:rPr lang="en-US" dirty="0">
                <a:latin typeface="Arial" panose="020B0604020202020204" pitchFamily="34" charset="0"/>
              </a:rPr>
              <a:t>"...In this connection let me say, gentlemen, that </a:t>
            </a:r>
            <a:r>
              <a:rPr lang="en-US" u="sng" dirty="0">
                <a:latin typeface="Arial" panose="020B0604020202020204" pitchFamily="34" charset="0"/>
              </a:rPr>
              <a:t>the District of Columbia has just the same kind of a Sunday law as that of Ohio. </a:t>
            </a:r>
            <a:r>
              <a:rPr lang="en-US" dirty="0">
                <a:latin typeface="Arial" panose="020B0604020202020204" pitchFamily="34" charset="0"/>
              </a:rPr>
              <a:t>This law of the District of Columbia was in force when this book was issued which I hold in my hand, which was April 1, 1868; and I am told that this law (which I will read) was re-enacted in 1874. I now quote from the law. Section 1 provides that-’ </a:t>
            </a:r>
            <a:r>
              <a:rPr lang="en-US" b="1" dirty="0">
                <a:latin typeface="Arial" panose="020B0604020202020204" pitchFamily="34" charset="0"/>
              </a:rPr>
              <a:t>If any person shall </a:t>
            </a:r>
            <a:r>
              <a:rPr lang="en-US" b="1" u="sng" dirty="0">
                <a:latin typeface="Arial" panose="020B0604020202020204" pitchFamily="34" charset="0"/>
              </a:rPr>
              <a:t>DENY THE TRINITY,</a:t>
            </a:r>
            <a:r>
              <a:rPr lang="en-US" dirty="0">
                <a:latin typeface="Arial" panose="020B0604020202020204" pitchFamily="34" charset="0"/>
              </a:rPr>
              <a:t> he shall, for the first offense, be bored through the tongue, and fined twenty pounds; ... and for the second offense, the offender being thereof convict as aforesaid, shall be stigmatized by burning on the forehead with the letter B, and fined forty pounds; and </a:t>
            </a:r>
            <a:r>
              <a:rPr lang="en-US" u="sng" dirty="0">
                <a:latin typeface="Arial" panose="020B0604020202020204" pitchFamily="34" charset="0"/>
              </a:rPr>
              <a:t>for the third offense, the offender being thereof convict </a:t>
            </a:r>
            <a:r>
              <a:rPr lang="en-US" u="sng" dirty="0" err="1">
                <a:latin typeface="Arial" panose="020B0604020202020204" pitchFamily="34" charset="0"/>
              </a:rPr>
              <a:t>asaforesaid</a:t>
            </a:r>
            <a:r>
              <a:rPr lang="en-US" u="sng" dirty="0">
                <a:latin typeface="Arial" panose="020B0604020202020204" pitchFamily="34" charset="0"/>
              </a:rPr>
              <a:t>, shall suffer death,</a:t>
            </a:r>
            <a:r>
              <a:rPr lang="en-US" dirty="0">
                <a:latin typeface="Arial" panose="020B0604020202020204" pitchFamily="34" charset="0"/>
              </a:rPr>
              <a:t> without the benefit of the clergy.' Section l0 </a:t>
            </a:r>
            <a:r>
              <a:rPr lang="en-US" b="1" dirty="0">
                <a:latin typeface="Arial" panose="020B0604020202020204" pitchFamily="34" charset="0"/>
              </a:rPr>
              <a:t>of the same law </a:t>
            </a:r>
            <a:r>
              <a:rPr lang="en-US" dirty="0">
                <a:latin typeface="Arial" panose="020B0604020202020204" pitchFamily="34" charset="0"/>
              </a:rPr>
              <a:t>has this:-'No person whatever shall do any bodily labor on the Lord's day, commonly called Sunday ... Now, gentlemen, that law has never been repealed."(Arguments on the Breckinridge Sunday Bill -source)</a:t>
            </a:r>
            <a:endParaRPr lang="en-US" dirty="0"/>
          </a:p>
        </p:txBody>
      </p:sp>
      <p:sp>
        <p:nvSpPr>
          <p:cNvPr id="4" name="Rectangle 3">
            <a:extLst>
              <a:ext uri="{FF2B5EF4-FFF2-40B4-BE49-F238E27FC236}">
                <a16:creationId xmlns:a16="http://schemas.microsoft.com/office/drawing/2014/main" id="{89E47324-06FD-4531-A46B-9147D29F045F}"/>
              </a:ext>
            </a:extLst>
          </p:cNvPr>
          <p:cNvSpPr/>
          <p:nvPr/>
        </p:nvSpPr>
        <p:spPr>
          <a:xfrm>
            <a:off x="2995240" y="6009836"/>
            <a:ext cx="5599353" cy="369332"/>
          </a:xfrm>
          <a:prstGeom prst="rect">
            <a:avLst/>
          </a:prstGeom>
        </p:spPr>
        <p:txBody>
          <a:bodyPr wrap="none">
            <a:spAutoFit/>
          </a:bodyPr>
          <a:lstStyle/>
          <a:p>
            <a:r>
              <a:rPr lang="en-US" dirty="0"/>
              <a:t>http://www.end-times-prophecy.org/breckinridge-bill.pdf</a:t>
            </a:r>
          </a:p>
        </p:txBody>
      </p:sp>
    </p:spTree>
    <p:extLst>
      <p:ext uri="{BB962C8B-B14F-4D97-AF65-F5344CB8AC3E}">
        <p14:creationId xmlns:p14="http://schemas.microsoft.com/office/powerpoint/2010/main" val="374068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31B474-192E-45B7-B600-948EFFCF3A16}"/>
              </a:ext>
            </a:extLst>
          </p:cNvPr>
          <p:cNvPicPr>
            <a:picLocks noChangeAspect="1"/>
          </p:cNvPicPr>
          <p:nvPr/>
        </p:nvPicPr>
        <p:blipFill>
          <a:blip r:embed="rId2"/>
          <a:stretch>
            <a:fillRect/>
          </a:stretch>
        </p:blipFill>
        <p:spPr>
          <a:xfrm>
            <a:off x="1019175" y="0"/>
            <a:ext cx="11172825" cy="3314700"/>
          </a:xfrm>
          <a:prstGeom prst="rect">
            <a:avLst/>
          </a:prstGeom>
        </p:spPr>
      </p:pic>
      <p:sp>
        <p:nvSpPr>
          <p:cNvPr id="3" name="Rectangle 2">
            <a:extLst>
              <a:ext uri="{FF2B5EF4-FFF2-40B4-BE49-F238E27FC236}">
                <a16:creationId xmlns:a16="http://schemas.microsoft.com/office/drawing/2014/main" id="{4145E17B-9824-49D0-A4AA-19341D742A85}"/>
              </a:ext>
            </a:extLst>
          </p:cNvPr>
          <p:cNvSpPr/>
          <p:nvPr/>
        </p:nvSpPr>
        <p:spPr>
          <a:xfrm>
            <a:off x="2319801" y="3543301"/>
            <a:ext cx="8571571" cy="3139321"/>
          </a:xfrm>
          <a:prstGeom prst="rect">
            <a:avLst/>
          </a:prstGeom>
        </p:spPr>
        <p:txBody>
          <a:bodyPr wrap="square">
            <a:spAutoFit/>
          </a:bodyPr>
          <a:lstStyle/>
          <a:p>
            <a:r>
              <a:rPr lang="en-US" dirty="0">
                <a:latin typeface="Arial" panose="020B0604020202020204" pitchFamily="34" charset="0"/>
              </a:rPr>
              <a:t>"Taking this to some lawyers, they told us that </a:t>
            </a:r>
            <a:r>
              <a:rPr lang="en-US" u="sng" dirty="0">
                <a:latin typeface="Arial" panose="020B0604020202020204" pitchFamily="34" charset="0"/>
              </a:rPr>
              <a:t>the old law we had found was still </a:t>
            </a:r>
            <a:r>
              <a:rPr lang="en-US" u="sng" dirty="0" err="1">
                <a:latin typeface="Arial" panose="020B0604020202020204" pitchFamily="34" charset="0"/>
              </a:rPr>
              <a:t>binding.</a:t>
            </a:r>
            <a:r>
              <a:rPr lang="en-US" dirty="0" err="1">
                <a:latin typeface="Arial" panose="020B0604020202020204" pitchFamily="34" charset="0"/>
              </a:rPr>
              <a:t>This</a:t>
            </a:r>
            <a:r>
              <a:rPr lang="en-US" dirty="0">
                <a:latin typeface="Arial" panose="020B0604020202020204" pitchFamily="34" charset="0"/>
              </a:rPr>
              <a:t> is a very strict law, and provides that the offender shall pay a fine of 200 pounds of tobacco. But that which makes this law [Sunday law] appear so strange, is that it is found </a:t>
            </a:r>
            <a:r>
              <a:rPr lang="en-US" b="1" u="sng" dirty="0">
                <a:latin typeface="Arial" panose="020B0604020202020204" pitchFamily="34" charset="0"/>
              </a:rPr>
              <a:t>IN DIRECT CONNECTION </a:t>
            </a:r>
            <a:r>
              <a:rPr lang="en-US" b="1" dirty="0">
                <a:latin typeface="Arial" panose="020B0604020202020204" pitchFamily="34" charset="0"/>
              </a:rPr>
              <a:t>with another statute </a:t>
            </a:r>
            <a:r>
              <a:rPr lang="en-US" dirty="0">
                <a:latin typeface="Arial" panose="020B0604020202020204" pitchFamily="34" charset="0"/>
              </a:rPr>
              <a:t>which provides that any one who publicly denies the Trinity as commonly held, shall, for the first offense, have his tongue bored through, </a:t>
            </a:r>
            <a:r>
              <a:rPr lang="en-US" u="sng" dirty="0">
                <a:latin typeface="Arial" panose="020B0604020202020204" pitchFamily="34" charset="0"/>
              </a:rPr>
              <a:t>and for the third offense, suffer death </a:t>
            </a:r>
            <a:r>
              <a:rPr lang="en-US" dirty="0">
                <a:latin typeface="Arial" panose="020B0604020202020204" pitchFamily="34" charset="0"/>
              </a:rPr>
              <a:t>without the benefit of the clergy. Possibly the reason why the promoters of the present Sunday law ignore the one now on the statutes, is because </a:t>
            </a:r>
            <a:r>
              <a:rPr lang="en-US" u="sng" dirty="0">
                <a:latin typeface="Arial" panose="020B0604020202020204" pitchFamily="34" charset="0"/>
              </a:rPr>
              <a:t>it is in the company of another law so barbarous </a:t>
            </a:r>
            <a:r>
              <a:rPr lang="en-US" dirty="0">
                <a:latin typeface="Arial" panose="020B0604020202020204" pitchFamily="34" charset="0"/>
              </a:rPr>
              <a:t>in its make-up, thus showing the </a:t>
            </a:r>
            <a:endParaRPr lang="en-US" dirty="0"/>
          </a:p>
          <a:p>
            <a:r>
              <a:rPr lang="en-US" dirty="0">
                <a:latin typeface="Arial" panose="020B0604020202020204" pitchFamily="34" charset="0"/>
              </a:rPr>
              <a:t>nature of the company Sunday laws of the past have always kept."(Review and Herald, Jan.21, 1890, Vol.67, No.3, p.44 -</a:t>
            </a:r>
            <a:endParaRPr lang="en-US" dirty="0"/>
          </a:p>
        </p:txBody>
      </p:sp>
    </p:spTree>
    <p:extLst>
      <p:ext uri="{BB962C8B-B14F-4D97-AF65-F5344CB8AC3E}">
        <p14:creationId xmlns:p14="http://schemas.microsoft.com/office/powerpoint/2010/main" val="3513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2F2DE-7D23-4FB1-B0D7-AECE2147FFBB}"/>
              </a:ext>
            </a:extLst>
          </p:cNvPr>
          <p:cNvSpPr/>
          <p:nvPr/>
        </p:nvSpPr>
        <p:spPr>
          <a:xfrm>
            <a:off x="3048000" y="3986561"/>
            <a:ext cx="6096000" cy="1754326"/>
          </a:xfrm>
          <a:prstGeom prst="rect">
            <a:avLst/>
          </a:prstGeom>
        </p:spPr>
        <p:txBody>
          <a:bodyPr>
            <a:spAutoFit/>
          </a:bodyPr>
          <a:lstStyle/>
          <a:p>
            <a:r>
              <a:rPr lang="en-US" dirty="0">
                <a:latin typeface="Arial" panose="020B0604020202020204" pitchFamily="34" charset="0"/>
              </a:rPr>
              <a:t>"There is now, on the statute-books of this District, an old Maryland law which has never been repealed, under which a person convicted of denying the Trinity, received the mark 'B' in his forehead [reading statute of date Oct. 26, 1723]."(Review and Herald, Feb.4, 1890, Vol.67, No.5, p.74 </a:t>
            </a:r>
            <a:endParaRPr lang="en-US" dirty="0"/>
          </a:p>
        </p:txBody>
      </p:sp>
      <p:pic>
        <p:nvPicPr>
          <p:cNvPr id="3" name="Picture 2">
            <a:extLst>
              <a:ext uri="{FF2B5EF4-FFF2-40B4-BE49-F238E27FC236}">
                <a16:creationId xmlns:a16="http://schemas.microsoft.com/office/drawing/2014/main" id="{8EE1E18D-4A4E-4A24-BFAD-EC7C9FE32F9D}"/>
              </a:ext>
            </a:extLst>
          </p:cNvPr>
          <p:cNvPicPr>
            <a:picLocks noChangeAspect="1"/>
          </p:cNvPicPr>
          <p:nvPr/>
        </p:nvPicPr>
        <p:blipFill>
          <a:blip r:embed="rId2"/>
          <a:stretch>
            <a:fillRect/>
          </a:stretch>
        </p:blipFill>
        <p:spPr>
          <a:xfrm>
            <a:off x="575100" y="0"/>
            <a:ext cx="11287125" cy="3381375"/>
          </a:xfrm>
          <a:prstGeom prst="rect">
            <a:avLst/>
          </a:prstGeom>
        </p:spPr>
      </p:pic>
    </p:spTree>
    <p:extLst>
      <p:ext uri="{BB962C8B-B14F-4D97-AF65-F5344CB8AC3E}">
        <p14:creationId xmlns:p14="http://schemas.microsoft.com/office/powerpoint/2010/main" val="371682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A2474-7FC4-4CAC-8ACC-41712D2C7EBA}"/>
              </a:ext>
            </a:extLst>
          </p:cNvPr>
          <p:cNvSpPr/>
          <p:nvPr/>
        </p:nvSpPr>
        <p:spPr>
          <a:xfrm>
            <a:off x="2858429" y="2131653"/>
            <a:ext cx="6096000" cy="2862322"/>
          </a:xfrm>
          <a:prstGeom prst="rect">
            <a:avLst/>
          </a:prstGeom>
        </p:spPr>
        <p:txBody>
          <a:bodyPr>
            <a:spAutoFit/>
          </a:bodyPr>
          <a:lstStyle/>
          <a:p>
            <a:r>
              <a:rPr lang="en-US" dirty="0">
                <a:latin typeface="Arial" panose="020B0604020202020204" pitchFamily="34" charset="0"/>
              </a:rPr>
              <a:t>So what law on the statute books is in 'direct </a:t>
            </a:r>
            <a:r>
              <a:rPr lang="en-US" dirty="0" err="1">
                <a:latin typeface="Arial" panose="020B0604020202020204" pitchFamily="34" charset="0"/>
              </a:rPr>
              <a:t>connection'to</a:t>
            </a:r>
            <a:r>
              <a:rPr lang="en-US" dirty="0">
                <a:latin typeface="Arial" panose="020B0604020202020204" pitchFamily="34" charset="0"/>
              </a:rPr>
              <a:t> the Sunday rest bill? The law that anyone who publicly denies the trinity will be persecuted. And we know that according to Rome, Sunday is directly connected to their trinity god ... "every Sunday is devoted to the honor of the Most Holy Trinity, that every Sunday is sanctified and consecrated to the triune God."(source) ... "Question 1092. What is Sunday, or the Lord's Day in general? A. It is a day dedicated by the Apostles to the </a:t>
            </a:r>
            <a:r>
              <a:rPr lang="en-US" dirty="0" err="1">
                <a:latin typeface="Arial" panose="020B0604020202020204" pitchFamily="34" charset="0"/>
              </a:rPr>
              <a:t>honour</a:t>
            </a:r>
            <a:r>
              <a:rPr lang="en-US" dirty="0">
                <a:latin typeface="Arial" panose="020B0604020202020204" pitchFamily="34" charset="0"/>
              </a:rPr>
              <a:t> of the most holy Trinity."(The Douay Catechism of 1649)</a:t>
            </a:r>
            <a:endParaRPr lang="en-US" dirty="0"/>
          </a:p>
        </p:txBody>
      </p:sp>
    </p:spTree>
    <p:extLst>
      <p:ext uri="{BB962C8B-B14F-4D97-AF65-F5344CB8AC3E}">
        <p14:creationId xmlns:p14="http://schemas.microsoft.com/office/powerpoint/2010/main" val="402341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1655</Words>
  <Application>Microsoft Office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Winokan</dc:creator>
  <cp:lastModifiedBy>Matthew Winokan</cp:lastModifiedBy>
  <cp:revision>12</cp:revision>
  <dcterms:created xsi:type="dcterms:W3CDTF">2020-06-14T23:48:13Z</dcterms:created>
  <dcterms:modified xsi:type="dcterms:W3CDTF">2020-06-28T22:48:41Z</dcterms:modified>
</cp:coreProperties>
</file>